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805" r:id="rId2"/>
    <p:sldId id="807" r:id="rId3"/>
    <p:sldId id="816" r:id="rId4"/>
    <p:sldId id="817" r:id="rId5"/>
    <p:sldId id="818" r:id="rId6"/>
    <p:sldId id="826" r:id="rId7"/>
    <p:sldId id="821" r:id="rId8"/>
    <p:sldId id="824" r:id="rId9"/>
    <p:sldId id="825" r:id="rId10"/>
    <p:sldId id="822" r:id="rId11"/>
    <p:sldId id="823" r:id="rId12"/>
    <p:sldId id="806" r:id="rId13"/>
    <p:sldId id="81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45" autoAdjust="0"/>
    <p:restoredTop sz="99388" autoAdjust="0"/>
  </p:normalViewPr>
  <p:slideViewPr>
    <p:cSldViewPr snapToGrid="0" snapToObjects="1">
      <p:cViewPr varScale="1">
        <p:scale>
          <a:sx n="117" d="100"/>
          <a:sy n="117" d="100"/>
        </p:scale>
        <p:origin x="1448" y="168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2/13/20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measured 6 sites at Ivanpah, JPL, and Caltech.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1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F8D79-F0C4-D34D-8A88-9C95CFFDA57E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096000"/>
            <a:ext cx="1447800" cy="298450"/>
          </a:xfrm>
        </p:spPr>
        <p:txBody>
          <a:bodyPr/>
          <a:lstStyle/>
          <a:p>
            <a:fld id="{86FAB8CD-051E-284A-B9A7-5EAFA02FF667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400801"/>
            <a:ext cx="7086600" cy="228600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356351"/>
            <a:ext cx="457200" cy="273050"/>
          </a:xfrm>
        </p:spPr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03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43000" y="6356350"/>
            <a:ext cx="2133600" cy="365125"/>
          </a:xfrm>
        </p:spPr>
        <p:txBody>
          <a:bodyPr/>
          <a:lstStyle/>
          <a:p>
            <a:fld id="{48466608-5881-E248-9C89-9B5A8F7901A6}" type="datetime1">
              <a:rPr lang="en-US" smtClean="0"/>
              <a:t>2/13/20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143000" y="6324599"/>
            <a:ext cx="7467600" cy="1"/>
          </a:xfrm>
          <a:prstGeom prst="line">
            <a:avLst/>
          </a:prstGeom>
          <a:ln w="28575" cmpd="sng"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50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49"/>
            <a:ext cx="1447800" cy="365125"/>
          </a:xfrm>
        </p:spPr>
        <p:txBody>
          <a:bodyPr/>
          <a:lstStyle/>
          <a:p>
            <a:fld id="{55C5CE85-21D6-4849-BAD7-071796A19C7D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3000" y="5991224"/>
            <a:ext cx="2133600" cy="365125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4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681B0-F019-CE4A-892B-2C83E87EF1AD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D5786-F6FF-D74C-8CA7-13CF9C828131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7CB4-179C-0243-B947-A2D929956FA1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F1556-A14C-E841-914D-B181766AB2C5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3" r:id="rId11"/>
    <p:sldLayoutId id="2147483704" r:id="rId12"/>
    <p:sldLayoutId id="2147483705" r:id="rId1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281518" y="4752218"/>
            <a:ext cx="8544170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000000"/>
                </a:solidFill>
              </a:rPr>
              <a:t>14. Optimal Estimation: Designing Constraints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6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EDA18D-1AA1-FF43-B1AB-D3D2A19540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EC995-C5EC-9044-ACA6-2D806AE79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B1872-38FA-F143-8921-FE560A2E9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C87171-2BD2-B842-B026-E4A95695F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753" y="4734733"/>
            <a:ext cx="4581532" cy="436031"/>
          </a:xfrm>
        </p:spPr>
        <p:txBody>
          <a:bodyPr/>
          <a:lstStyle/>
          <a:p>
            <a:r>
              <a:rPr lang="en-US" dirty="0"/>
              <a:t>But </a:t>
            </a:r>
            <a:r>
              <a:rPr lang="en-US" dirty="0" err="1"/>
              <a:t>underconstrained</a:t>
            </a:r>
            <a:r>
              <a:rPr lang="en-US" dirty="0"/>
              <a:t> priors can leave residual artifacts and noise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7CDACA-FA26-D24C-BE6C-7BAB05FDC271}"/>
              </a:ext>
            </a:extLst>
          </p:cNvPr>
          <p:cNvGrpSpPr/>
          <p:nvPr/>
        </p:nvGrpSpPr>
        <p:grpSpPr>
          <a:xfrm>
            <a:off x="195945" y="500744"/>
            <a:ext cx="6677621" cy="3951003"/>
            <a:chOff x="393617" y="1746431"/>
            <a:chExt cx="8153362" cy="48649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84ABFA-3C9E-CF4E-AE4B-D69D173483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248"/>
            <a:stretch/>
          </p:blipFill>
          <p:spPr>
            <a:xfrm>
              <a:off x="393617" y="1746431"/>
              <a:ext cx="8153362" cy="486497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8577B5-A2A3-D64C-9A7B-122402B7E94E}"/>
                </a:ext>
              </a:extLst>
            </p:cNvPr>
            <p:cNvSpPr txBox="1"/>
            <p:nvPr/>
          </p:nvSpPr>
          <p:spPr>
            <a:xfrm>
              <a:off x="6422571" y="3712029"/>
              <a:ext cx="1317173" cy="81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Good mineral features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68157B-D610-5845-B51C-E48891D7C495}"/>
                </a:ext>
              </a:extLst>
            </p:cNvPr>
            <p:cNvSpPr txBox="1"/>
            <p:nvPr/>
          </p:nvSpPr>
          <p:spPr>
            <a:xfrm>
              <a:off x="1883833" y="1752600"/>
              <a:ext cx="1317173" cy="577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</a:t>
              </a:r>
              <a:r>
                <a:rPr lang="en-US" sz="1400" baseline="-25000" dirty="0"/>
                <a:t>2</a:t>
              </a:r>
              <a:r>
                <a:rPr lang="en-US" sz="1400" dirty="0"/>
                <a:t>O vapor artifacts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4F93025-C54F-3947-8A47-0112CB11EEE8}"/>
                </a:ext>
              </a:extLst>
            </p:cNvPr>
            <p:cNvCxnSpPr/>
            <p:nvPr/>
          </p:nvCxnSpPr>
          <p:spPr>
            <a:xfrm flipV="1">
              <a:off x="6879771" y="3429000"/>
              <a:ext cx="0" cy="2830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8CC3A06-8AC8-684F-BBD6-5CE6548C274F}"/>
                </a:ext>
              </a:extLst>
            </p:cNvPr>
            <p:cNvCxnSpPr>
              <a:cxnSpLocks/>
            </p:cNvCxnSpPr>
            <p:nvPr/>
          </p:nvCxnSpPr>
          <p:spPr>
            <a:xfrm>
              <a:off x="3106165" y="1918181"/>
              <a:ext cx="0" cy="4120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5A86147-C56C-E04D-B178-3A2222282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7" r="8700"/>
          <a:stretch/>
        </p:blipFill>
        <p:spPr>
          <a:xfrm>
            <a:off x="5263887" y="3428999"/>
            <a:ext cx="3468305" cy="292825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59242-5762-EE40-B3A3-24C51FF02B41}"/>
              </a:ext>
            </a:extLst>
          </p:cNvPr>
          <p:cNvCxnSpPr>
            <a:cxnSpLocks/>
          </p:cNvCxnSpPr>
          <p:nvPr/>
        </p:nvCxnSpPr>
        <p:spPr>
          <a:xfrm>
            <a:off x="2907385" y="640228"/>
            <a:ext cx="0" cy="33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871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8DFA7-9715-F04F-9F7F-20125C7D01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07BFC-CB11-494B-84A1-497CF3F54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17997-24EA-5248-9BD5-89AFEED21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C63B269-0928-1F49-A4B7-F1FAAC1FC6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Solution: Design priors carefully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5723A3-1B06-7647-901A-12F8571E81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8150" y="1110343"/>
            <a:ext cx="8248650" cy="485593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Squeeze, expand, fit, and diagonalize to move shape and magnitude information around the spectrum, according to your needs and the strength of background knowledge.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Here, a “block + diagonal” structure preserves sharp mineral features that do not appear explicitly in our prior. 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At the same time, it reduces the 940 nm water vapor artifact.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9E20A-FFE7-8D4B-84E4-A801B424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8150" y="3334204"/>
            <a:ext cx="4604656" cy="30697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2B80F0-EDA9-8D44-935E-A408AF046C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92" r="11905"/>
          <a:stretch/>
        </p:blipFill>
        <p:spPr>
          <a:xfrm>
            <a:off x="4931229" y="3325845"/>
            <a:ext cx="3494314" cy="312257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3F1FB6-6E5F-FF41-B465-8DB55464DEF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524770" y="4038601"/>
            <a:ext cx="325683" cy="158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AD8951-9825-A349-B780-0A2B292D6216}"/>
              </a:ext>
            </a:extLst>
          </p:cNvPr>
          <p:cNvSpPr txBox="1"/>
          <p:nvPr/>
        </p:nvSpPr>
        <p:spPr>
          <a:xfrm>
            <a:off x="1133476" y="3730824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Solved!</a:t>
            </a:r>
          </a:p>
        </p:txBody>
      </p:sp>
    </p:spTree>
    <p:extLst>
      <p:ext uri="{BB962C8B-B14F-4D97-AF65-F5344CB8AC3E}">
        <p14:creationId xmlns:p14="http://schemas.microsoft.com/office/powerpoint/2010/main" val="1765563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478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0E8AEA-5A7F-8D41-A2E7-6C522F8B6F61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Exercise: Cuprite, NV - ang20140625t192252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555301-96F1-0E46-808B-CD3316CFA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73"/>
          <a:stretch/>
        </p:blipFill>
        <p:spPr>
          <a:xfrm>
            <a:off x="3463711" y="1017607"/>
            <a:ext cx="4114800" cy="39997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4ADEB3-73F0-0740-8F0F-A0E83434F924}"/>
              </a:ext>
            </a:extLst>
          </p:cNvPr>
          <p:cNvSpPr txBox="1"/>
          <p:nvPr/>
        </p:nvSpPr>
        <p:spPr>
          <a:xfrm>
            <a:off x="4965940" y="5233438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Buddingtonite Bump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2F4FA3-F5EB-0A40-A6EB-FA0722A6BC7D}"/>
              </a:ext>
            </a:extLst>
          </p:cNvPr>
          <p:cNvCxnSpPr/>
          <p:nvPr/>
        </p:nvCxnSpPr>
        <p:spPr>
          <a:xfrm flipH="1" flipV="1">
            <a:off x="4631507" y="4002866"/>
            <a:ext cx="696685" cy="121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55632C-0FD5-0145-BBB5-EC325B587C2E}"/>
              </a:ext>
            </a:extLst>
          </p:cNvPr>
          <p:cNvGrpSpPr/>
          <p:nvPr/>
        </p:nvGrpSpPr>
        <p:grpSpPr>
          <a:xfrm>
            <a:off x="1883833" y="1317171"/>
            <a:ext cx="1284391" cy="4834465"/>
            <a:chOff x="1440318" y="1089780"/>
            <a:chExt cx="1382400" cy="52033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FE930D-6A8D-D840-B655-D54962A95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0318" y="1089780"/>
              <a:ext cx="1382400" cy="52033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766D0F9-FB39-1A40-B559-92112887DCCF}"/>
                </a:ext>
              </a:extLst>
            </p:cNvPr>
            <p:cNvSpPr/>
            <p:nvPr/>
          </p:nvSpPr>
          <p:spPr>
            <a:xfrm>
              <a:off x="1665516" y="3265714"/>
              <a:ext cx="729341" cy="7293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19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A8890C-3B38-F749-A469-29A176A84AF8}"/>
              </a:ext>
            </a:extLst>
          </p:cNvPr>
          <p:cNvSpPr txBox="1"/>
          <p:nvPr/>
        </p:nvSpPr>
        <p:spPr>
          <a:xfrm>
            <a:off x="234176" y="4672360"/>
            <a:ext cx="87425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Construct surface models for different retrieval objectives</a:t>
            </a:r>
          </a:p>
          <a:p>
            <a:r>
              <a:rPr lang="en-US" dirty="0"/>
              <a:t>Diagnose and exploit the information balance between prior and measurement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5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913B-4434-2240-B306-E9D442D04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prior distribution is tool to direct measurement information to specific goals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D3322-7AFF-984D-8757-E280468E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4026" y="1555708"/>
            <a:ext cx="8248650" cy="4815887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Introduces “soft” domain knowledge and background information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Can constrain certain parts of the state vector to provide maximum measurement leverage, or achieve specific inversion objectives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Can apply to any state vector element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Recall the cost function: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B3CB356-265D-904F-BEDC-D3BB68225591}"/>
                  </a:ext>
                </a:extLst>
              </p:cNvPr>
              <p:cNvSpPr/>
              <p:nvPr/>
            </p:nvSpPr>
            <p:spPr>
              <a:xfrm>
                <a:off x="502362" y="4293506"/>
                <a:ext cx="8336838" cy="474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latin typeface="Cambria Math" charset="0"/>
                                </a:rPr>
                                <m:t>𝛘</m:t>
                              </m:r>
                            </m:e>
                            <m:sup>
                              <m:r>
                                <a:rPr lang="en-US" sz="2200" b="0" i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2200" b="0" i="0">
                              <a:latin typeface="Cambria Math" charset="0"/>
                            </a:rPr>
                            <m:t>= (</m:t>
                          </m:r>
                          <m:sSup>
                            <m:s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𝐅</m:t>
                                  </m:r>
                                  <m:r>
                                    <a:rPr lang="en-US" sz="2200" b="0" i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𝐱</m:t>
                                  </m:r>
                                  <m:r>
                                    <a:rPr lang="en-US" sz="2200" b="0" i="0">
                                      <a:latin typeface="Cambria Math" charset="0"/>
                                    </a:rPr>
                                    <m:t>)−</m:t>
                                  </m:r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1" i="0">
                                  <a:latin typeface="Cambria Math" charset="0"/>
                                </a:rPr>
                                <m:t>𝐓</m:t>
                              </m:r>
                            </m:sup>
                          </m:sSup>
                          <m:r>
                            <a:rPr lang="en-US" sz="2200" b="0" i="0">
                              <a:latin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𝐒</m:t>
                              </m:r>
                            </m:e>
                            <m:sub>
                              <m:r>
                                <a:rPr lang="en-US" sz="2200" b="1" i="0">
                                  <a:latin typeface="Cambria Math" charset="0"/>
                                </a:rPr>
                                <m:t>𝛜</m:t>
                              </m:r>
                            </m:sub>
                            <m:sup>
                              <m:r>
                                <a:rPr lang="en-US" sz="2200" b="0" i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b="0" i="0"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𝐅</m:t>
                              </m:r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200" b="0" i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200" b="1" i="0">
                                  <a:latin typeface="Cambria Math" charset="0"/>
                                </a:rPr>
                                <m:t>𝐲</m:t>
                              </m:r>
                            </m:e>
                          </m:d>
                          <m:r>
                            <a:rPr lang="en-US" sz="2200" b="0" i="0">
                              <a:latin typeface="Cambria Math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𝐱</m:t>
                                  </m:r>
                                  <m:r>
                                    <a:rPr lang="en-US" sz="2200" b="0" i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0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200" b="1" i="0">
                                          <a:latin typeface="Cambria Math" charset="0"/>
                                        </a:rPr>
                                        <m:t>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1" i="0">
                                  <a:latin typeface="Cambria Math" charset="0"/>
                                </a:rPr>
                                <m:t>𝐓</m:t>
                              </m:r>
                            </m:sup>
                          </m:sSup>
                          <m:r>
                            <a:rPr lang="en-US" sz="2200" b="0" i="0">
                              <a:latin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𝐒</m:t>
                              </m:r>
                            </m:e>
                            <m:sub>
                              <m:r>
                                <a:rPr lang="en-US" sz="2200" b="1" i="0">
                                  <a:latin typeface="Cambria Math" charset="0"/>
                                </a:rPr>
                                <m:t>𝐚</m:t>
                              </m:r>
                            </m:sub>
                            <m:sup>
                              <m:r>
                                <a:rPr lang="en-US" sz="2200" b="0" i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b="0" i="0">
                              <a:latin typeface="Cambria Math" charset="0"/>
                            </a:rPr>
                            <m:t> (</m:t>
                          </m:r>
                          <m:r>
                            <a:rPr lang="en-US" sz="2200" b="1" i="0">
                              <a:latin typeface="Cambria Math" charset="0"/>
                            </a:rPr>
                            <m:t>𝐱</m:t>
                          </m:r>
                          <m:r>
                            <a:rPr lang="en-US" sz="2200" b="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200" b="1" i="0">
                                  <a:latin typeface="Cambria Math" charset="0"/>
                                </a:rPr>
                                <m:t>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B3CB356-265D-904F-BEDC-D3BB68225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62" y="4293506"/>
                <a:ext cx="8336838" cy="474489"/>
              </a:xfrm>
              <a:prstGeom prst="rect">
                <a:avLst/>
              </a:prstGeom>
              <a:blipFill>
                <a:blip r:embed="rId2"/>
                <a:stretch>
                  <a:fillRect t="-157895" r="-913" b="-2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CA08479-081A-5942-ACBD-603CF9F256F2}"/>
              </a:ext>
            </a:extLst>
          </p:cNvPr>
          <p:cNvSpPr txBox="1"/>
          <p:nvPr/>
        </p:nvSpPr>
        <p:spPr>
          <a:xfrm>
            <a:off x="5983441" y="5159869"/>
            <a:ext cx="215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Bayesian prior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8566B67-275E-6546-96E1-3CA6FD387460}"/>
              </a:ext>
            </a:extLst>
          </p:cNvPr>
          <p:cNvSpPr/>
          <p:nvPr/>
        </p:nvSpPr>
        <p:spPr>
          <a:xfrm rot="16200000">
            <a:off x="6864190" y="3720303"/>
            <a:ext cx="292419" cy="25908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E8737-8C25-4149-A830-861D37A7DCD5}"/>
              </a:ext>
            </a:extLst>
          </p:cNvPr>
          <p:cNvSpPr txBox="1"/>
          <p:nvPr/>
        </p:nvSpPr>
        <p:spPr>
          <a:xfrm>
            <a:off x="4795574" y="3778986"/>
            <a:ext cx="351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Prior mean      Prior covariance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6C9A44-8291-A14C-A31C-7B1BBBC81F87}"/>
              </a:ext>
            </a:extLst>
          </p:cNvPr>
          <p:cNvCxnSpPr/>
          <p:nvPr/>
        </p:nvCxnSpPr>
        <p:spPr>
          <a:xfrm flipH="1">
            <a:off x="7032171" y="4136571"/>
            <a:ext cx="87086" cy="2068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DCA7EB-6215-4D43-A034-65C91E0EACC9}"/>
              </a:ext>
            </a:extLst>
          </p:cNvPr>
          <p:cNvCxnSpPr>
            <a:cxnSpLocks/>
          </p:cNvCxnSpPr>
          <p:nvPr/>
        </p:nvCxnSpPr>
        <p:spPr>
          <a:xfrm>
            <a:off x="5983441" y="4117498"/>
            <a:ext cx="308502" cy="27872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32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C8A9B-DA73-E048-95E8-5F81199BE6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7C4255-4BF7-CE49-9727-FA6D3BF7F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F499E-F541-7740-8192-E74DF0B3D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E7DBDB-6E73-9645-9C32-D0CA95DF1B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surface priors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678C92-941B-2E40-9AB4-F5F9D73236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4026" y="1066801"/>
            <a:ext cx="8248650" cy="5138964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It is common to parameterize surfaces by specifying the reflectance independently in each channel. 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In this case one reasonable prior would be a collection of Gaussians, formed by clustering “universal” libraries of diverse spectra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At retrieval time, we pick the ”nearest” (via Mahalanobis or Euclidean distance) to serve as the prior mean and covariance for that inversion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Some useful tricks: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Heavy regularization, i.e. diagonal loading, can broaden the distributions to ensure that they can retrieve arbitrary shapes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Since magnitudes vary, we represent covariances and means in normalized form (L2- or L1-normalized) and scale them to the magnitude of each new spectrum.  This constrains shapes only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It is useful to limit distance calculations to reference wavelength intervals selected for resilience to atmospheric distortions.</a:t>
            </a:r>
          </a:p>
        </p:txBody>
      </p:sp>
    </p:spTree>
    <p:extLst>
      <p:ext uri="{BB962C8B-B14F-4D97-AF65-F5344CB8AC3E}">
        <p14:creationId xmlns:p14="http://schemas.microsoft.com/office/powerpoint/2010/main" val="2192665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C8A9B-DA73-E048-95E8-5F81199BE6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7C4255-4BF7-CE49-9727-FA6D3BF7F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F499E-F541-7740-8192-E74DF0B3D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E06CEA0-C805-1846-94D0-E568CD2C5D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of multi-component surface models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37B4B89-BE14-D947-B989-7BB438C8F0C2}"/>
              </a:ext>
            </a:extLst>
          </p:cNvPr>
          <p:cNvSpPr txBox="1">
            <a:spLocks/>
          </p:cNvSpPr>
          <p:nvPr/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[Thompson et al., </a:t>
            </a:r>
            <a:r>
              <a:rPr lang="en-US" sz="1600" i="1"/>
              <a:t>Remote Sensing of Environment </a:t>
            </a:r>
            <a:r>
              <a:rPr lang="en-US" sz="1600"/>
              <a:t>216, 2018]</a:t>
            </a:r>
            <a:endParaRPr lang="en-US" sz="1600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E2A03EC-E124-3A4E-BCF3-F228BB8460E1}"/>
              </a:ext>
            </a:extLst>
          </p:cNvPr>
          <p:cNvSpPr txBox="1">
            <a:spLocks/>
          </p:cNvSpPr>
          <p:nvPr/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1B1B83-2234-9E47-B97B-CD8F6E9E6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1" y="1551007"/>
            <a:ext cx="8425038" cy="441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8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ED94BB-FD69-5447-8D1A-74569D5043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FD5786-F6FF-D74C-8CA7-13CF9C828131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C7791E-4723-1449-8FFF-000441FFFD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42FA0-402A-C34A-A5AF-B3D0D6816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A65D1C-A40A-D847-BC37-617B7D6249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Interpreting covariance matrix structure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1E6EC1E-57C6-7741-904A-A6FC261AF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925155"/>
              </p:ext>
            </p:extLst>
          </p:nvPr>
        </p:nvGraphicFramePr>
        <p:xfrm>
          <a:off x="3972354" y="1936234"/>
          <a:ext cx="4024866" cy="40216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1622">
                  <a:extLst>
                    <a:ext uri="{9D8B030D-6E8A-4147-A177-3AD203B41FA5}">
                      <a16:colId xmlns:a16="http://schemas.microsoft.com/office/drawing/2014/main" val="2789592047"/>
                    </a:ext>
                  </a:extLst>
                </a:gridCol>
                <a:gridCol w="1341622">
                  <a:extLst>
                    <a:ext uri="{9D8B030D-6E8A-4147-A177-3AD203B41FA5}">
                      <a16:colId xmlns:a16="http://schemas.microsoft.com/office/drawing/2014/main" val="846819081"/>
                    </a:ext>
                  </a:extLst>
                </a:gridCol>
                <a:gridCol w="1341622">
                  <a:extLst>
                    <a:ext uri="{9D8B030D-6E8A-4147-A177-3AD203B41FA5}">
                      <a16:colId xmlns:a16="http://schemas.microsoft.com/office/drawing/2014/main" val="3644458493"/>
                    </a:ext>
                  </a:extLst>
                </a:gridCol>
              </a:tblGrid>
              <a:tr h="134055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 marL="80689" marR="80689" marT="40345" marB="40345" anchor="ctr">
                    <a:pattFill prst="ltVert">
                      <a:fgClr>
                        <a:schemeClr val="tx1"/>
                      </a:fgClr>
                      <a:bgClr>
                        <a:schemeClr val="accent2">
                          <a:lumMod val="20000"/>
                          <a:lumOff val="80000"/>
                        </a:schemeClr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 marL="80689" marR="80689" marT="40345" marB="403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A,C</a:t>
                      </a:r>
                    </a:p>
                  </a:txBody>
                  <a:tcPr marL="80689" marR="80689" marT="40345" marB="40345" anchor="ctr">
                    <a:pattFill prst="ltVert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36225616"/>
                  </a:ext>
                </a:extLst>
              </a:tr>
              <a:tr h="134055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 marL="80689" marR="80689" marT="40345" marB="403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</a:t>
                      </a:r>
                    </a:p>
                  </a:txBody>
                  <a:tcPr marL="80689" marR="80689" marT="40345" marB="4034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 marL="80689" marR="80689" marT="40345" marB="40345" anchor="ctr"/>
                </a:tc>
                <a:extLst>
                  <a:ext uri="{0D108BD9-81ED-4DB2-BD59-A6C34878D82A}">
                    <a16:rowId xmlns:a16="http://schemas.microsoft.com/office/drawing/2014/main" val="3474313253"/>
                  </a:ext>
                </a:extLst>
              </a:tr>
              <a:tr h="134055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C,A</a:t>
                      </a:r>
                    </a:p>
                  </a:txBody>
                  <a:tcPr marL="80689" marR="80689" marT="40345" marB="40345" anchor="ctr">
                    <a:pattFill prst="ltVert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 marL="80689" marR="80689" marT="40345" marB="403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</a:t>
                      </a:r>
                    </a:p>
                  </a:txBody>
                  <a:tcPr marL="80689" marR="80689" marT="40345" marB="40345" anchor="ctr">
                    <a:pattFill prst="ltVert">
                      <a:fgClr>
                        <a:schemeClr val="accent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2168251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525D0F0-E60B-754A-B56D-5E2435DC2453}"/>
              </a:ext>
            </a:extLst>
          </p:cNvPr>
          <p:cNvSpPr txBox="1"/>
          <p:nvPr/>
        </p:nvSpPr>
        <p:spPr>
          <a:xfrm>
            <a:off x="3428066" y="242110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FDEFF-7A3C-4349-87E3-2275EB3E21E5}"/>
              </a:ext>
            </a:extLst>
          </p:cNvPr>
          <p:cNvSpPr txBox="1"/>
          <p:nvPr/>
        </p:nvSpPr>
        <p:spPr>
          <a:xfrm>
            <a:off x="3422624" y="387050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E70982-02DB-5549-BEB4-07735B602D37}"/>
              </a:ext>
            </a:extLst>
          </p:cNvPr>
          <p:cNvSpPr txBox="1"/>
          <p:nvPr/>
        </p:nvSpPr>
        <p:spPr>
          <a:xfrm>
            <a:off x="3432415" y="513523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50261-221E-B945-8747-A3C52D67A828}"/>
              </a:ext>
            </a:extLst>
          </p:cNvPr>
          <p:cNvSpPr txBox="1"/>
          <p:nvPr/>
        </p:nvSpPr>
        <p:spPr>
          <a:xfrm>
            <a:off x="454026" y="1055699"/>
            <a:ext cx="772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Imagine a state vector partitioned into three groups (A,B,C)…. Leading to the following block decomposition of the covariance matrix.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AC3209-0BF1-7A47-A50F-8031E946E7CD}"/>
              </a:ext>
            </a:extLst>
          </p:cNvPr>
          <p:cNvSpPr txBox="1"/>
          <p:nvPr/>
        </p:nvSpPr>
        <p:spPr>
          <a:xfrm>
            <a:off x="458511" y="4965959"/>
            <a:ext cx="29783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en-US" sz="1600" b="1" i="1" dirty="0"/>
              <a:t>Striped </a:t>
            </a:r>
            <a:r>
              <a:rPr lang="en-US" sz="1600" dirty="0"/>
              <a:t>area is the marginal covariance of the state vector combining A and C.  It is independent of B,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3E0CA9-A6B3-4E42-9F83-37FCA8E5DEAD}"/>
              </a:ext>
            </a:extLst>
          </p:cNvPr>
          <p:cNvSpPr txBox="1"/>
          <p:nvPr/>
        </p:nvSpPr>
        <p:spPr>
          <a:xfrm>
            <a:off x="454026" y="1989859"/>
            <a:ext cx="2855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en-US" sz="1600" b="1" i="1" dirty="0">
                <a:solidFill>
                  <a:schemeClr val="accent2"/>
                </a:solidFill>
              </a:rPr>
              <a:t>Red</a:t>
            </a:r>
            <a:r>
              <a:rPr lang="en-US" sz="1600" b="1" i="1" dirty="0"/>
              <a:t> </a:t>
            </a:r>
            <a:r>
              <a:rPr lang="en-US" sz="1600" dirty="0"/>
              <a:t>area is the marginal covariance of </a:t>
            </a:r>
            <a:r>
              <a:rPr lang="en-US" sz="1600" b="1" dirty="0"/>
              <a:t>A</a:t>
            </a:r>
            <a:r>
              <a:rPr lang="en-US" sz="1600" dirty="0"/>
              <a:t>.  It is our best estimate of p(A) if no other variables are observed.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36495-D347-594D-83CD-848881F59A61}"/>
              </a:ext>
            </a:extLst>
          </p:cNvPr>
          <p:cNvSpPr txBox="1"/>
          <p:nvPr/>
        </p:nvSpPr>
        <p:spPr>
          <a:xfrm>
            <a:off x="458510" y="3270338"/>
            <a:ext cx="29783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en-US" sz="1600" b="1" i="1" dirty="0">
                <a:solidFill>
                  <a:srgbClr val="00B050"/>
                </a:solidFill>
              </a:rPr>
              <a:t>Green</a:t>
            </a:r>
            <a:r>
              <a:rPr lang="en-US" sz="1600" b="1" i="1" dirty="0"/>
              <a:t> </a:t>
            </a:r>
            <a:r>
              <a:rPr lang="en-US" sz="1600" dirty="0"/>
              <a:t>area is the marginal covariance of </a:t>
            </a:r>
            <a:r>
              <a:rPr lang="en-US" sz="1600" b="1" dirty="0"/>
              <a:t>B</a:t>
            </a:r>
            <a:r>
              <a:rPr lang="en-US" sz="1600" dirty="0"/>
              <a:t>.  Zeros outside of the diagonal blocks mean that it is independent of all other state vector elements.</a:t>
            </a:r>
          </a:p>
        </p:txBody>
      </p:sp>
    </p:spTree>
    <p:extLst>
      <p:ext uri="{BB962C8B-B14F-4D97-AF65-F5344CB8AC3E}">
        <p14:creationId xmlns:p14="http://schemas.microsoft.com/office/powerpoint/2010/main" val="51525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D2DF17-92FF-2E46-9CED-BCE371B7A2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89CCE-46F6-104D-A9C4-22736D34E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8A245-4F6B-2E48-BD8C-34BEE7BFB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87D986-66DC-8B41-96D5-4259D1E8B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3366860" cy="436031"/>
          </a:xfrm>
        </p:spPr>
        <p:txBody>
          <a:bodyPr/>
          <a:lstStyle/>
          <a:p>
            <a:r>
              <a:rPr lang="en-US" dirty="0" err="1"/>
              <a:t>Overconstrained</a:t>
            </a:r>
            <a:r>
              <a:rPr lang="en-US" dirty="0"/>
              <a:t> prior distributions can induce bias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E0F072-49A1-1149-B01D-5463D9A0E854}"/>
              </a:ext>
            </a:extLst>
          </p:cNvPr>
          <p:cNvGrpSpPr/>
          <p:nvPr/>
        </p:nvGrpSpPr>
        <p:grpSpPr>
          <a:xfrm>
            <a:off x="7059688" y="693811"/>
            <a:ext cx="1410982" cy="5310956"/>
            <a:chOff x="1440318" y="1089780"/>
            <a:chExt cx="1382400" cy="520337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FEFC16-9290-EC41-A646-7BA11D5A4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0318" y="1089780"/>
              <a:ext cx="1382400" cy="520337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339A2B-4107-CA42-A0E4-DFB0840A69EA}"/>
                </a:ext>
              </a:extLst>
            </p:cNvPr>
            <p:cNvSpPr/>
            <p:nvPr/>
          </p:nvSpPr>
          <p:spPr>
            <a:xfrm>
              <a:off x="1665516" y="3265714"/>
              <a:ext cx="729341" cy="7293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F023888-40E2-1446-AA7F-A1CE139431DE}"/>
              </a:ext>
            </a:extLst>
          </p:cNvPr>
          <p:cNvSpPr txBox="1"/>
          <p:nvPr/>
        </p:nvSpPr>
        <p:spPr>
          <a:xfrm>
            <a:off x="454026" y="1963233"/>
            <a:ext cx="3248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Example: Cuprite, Nevada,</a:t>
            </a:r>
          </a:p>
          <a:p>
            <a:r>
              <a:rPr lang="en-US" sz="2000" dirty="0"/>
              <a:t>AVIRIS-NG instrument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F2A718-E80C-5F40-8AA3-BF2684FAB131}"/>
              </a:ext>
            </a:extLst>
          </p:cNvPr>
          <p:cNvCxnSpPr>
            <a:cxnSpLocks/>
          </p:cNvCxnSpPr>
          <p:nvPr/>
        </p:nvCxnSpPr>
        <p:spPr>
          <a:xfrm flipV="1">
            <a:off x="6237514" y="3537857"/>
            <a:ext cx="1181403" cy="12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088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D2DF17-92FF-2E46-9CED-BCE371B7A2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89CCE-46F6-104D-A9C4-22736D34E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8A245-4F6B-2E48-BD8C-34BEE7BFB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87D986-66DC-8B41-96D5-4259D1E8B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3366860" cy="436031"/>
          </a:xfrm>
        </p:spPr>
        <p:txBody>
          <a:bodyPr/>
          <a:lstStyle/>
          <a:p>
            <a:r>
              <a:rPr lang="en-US" dirty="0" err="1"/>
              <a:t>Overconstrained</a:t>
            </a:r>
            <a:r>
              <a:rPr lang="en-US" dirty="0"/>
              <a:t> prior distributions can induce bias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E0F072-49A1-1149-B01D-5463D9A0E854}"/>
              </a:ext>
            </a:extLst>
          </p:cNvPr>
          <p:cNvGrpSpPr/>
          <p:nvPr/>
        </p:nvGrpSpPr>
        <p:grpSpPr>
          <a:xfrm>
            <a:off x="7059688" y="693811"/>
            <a:ext cx="1410982" cy="5310956"/>
            <a:chOff x="1440318" y="1089780"/>
            <a:chExt cx="1382400" cy="520337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FEFC16-9290-EC41-A646-7BA11D5A4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0318" y="1089780"/>
              <a:ext cx="1382400" cy="520337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339A2B-4107-CA42-A0E4-DFB0840A69EA}"/>
                </a:ext>
              </a:extLst>
            </p:cNvPr>
            <p:cNvSpPr/>
            <p:nvPr/>
          </p:nvSpPr>
          <p:spPr>
            <a:xfrm>
              <a:off x="1665516" y="3265714"/>
              <a:ext cx="729341" cy="7293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E85CEE0-E902-5E4E-A4FD-D159A2830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16" r="9453" b="1990"/>
          <a:stretch/>
        </p:blipFill>
        <p:spPr>
          <a:xfrm>
            <a:off x="3950987" y="198951"/>
            <a:ext cx="2744258" cy="24721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023888-40E2-1446-AA7F-A1CE139431DE}"/>
              </a:ext>
            </a:extLst>
          </p:cNvPr>
          <p:cNvSpPr txBox="1"/>
          <p:nvPr/>
        </p:nvSpPr>
        <p:spPr>
          <a:xfrm>
            <a:off x="454026" y="1963233"/>
            <a:ext cx="3248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Example: Cuprite, Nevada,</a:t>
            </a:r>
          </a:p>
          <a:p>
            <a:r>
              <a:rPr lang="en-US" sz="2000" dirty="0"/>
              <a:t>AVIRIS-NG instrument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F2A718-E80C-5F40-8AA3-BF2684FAB131}"/>
              </a:ext>
            </a:extLst>
          </p:cNvPr>
          <p:cNvCxnSpPr>
            <a:cxnSpLocks/>
          </p:cNvCxnSpPr>
          <p:nvPr/>
        </p:nvCxnSpPr>
        <p:spPr>
          <a:xfrm flipV="1">
            <a:off x="6237514" y="3537857"/>
            <a:ext cx="1181403" cy="12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083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D2DF17-92FF-2E46-9CED-BCE371B7A2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89CCE-46F6-104D-A9C4-22736D34E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8A245-4F6B-2E48-BD8C-34BEE7BFB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87D986-66DC-8B41-96D5-4259D1E8B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3366860" cy="436031"/>
          </a:xfrm>
        </p:spPr>
        <p:txBody>
          <a:bodyPr/>
          <a:lstStyle/>
          <a:p>
            <a:r>
              <a:rPr lang="en-US" dirty="0" err="1"/>
              <a:t>Overconstrained</a:t>
            </a:r>
            <a:r>
              <a:rPr lang="en-US" dirty="0"/>
              <a:t> prior distributions can induce bias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7F41E7-8614-C54C-8A9F-2E3B9C965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35"/>
          <a:stretch/>
        </p:blipFill>
        <p:spPr>
          <a:xfrm>
            <a:off x="454026" y="2745400"/>
            <a:ext cx="6301139" cy="374983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EE0F072-49A1-1149-B01D-5463D9A0E854}"/>
              </a:ext>
            </a:extLst>
          </p:cNvPr>
          <p:cNvGrpSpPr/>
          <p:nvPr/>
        </p:nvGrpSpPr>
        <p:grpSpPr>
          <a:xfrm>
            <a:off x="7059688" y="693811"/>
            <a:ext cx="1410982" cy="5310956"/>
            <a:chOff x="1440318" y="1089780"/>
            <a:chExt cx="1382400" cy="520337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FEFC16-9290-EC41-A646-7BA11D5A4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0318" y="1089780"/>
              <a:ext cx="1382400" cy="520337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339A2B-4107-CA42-A0E4-DFB0840A69EA}"/>
                </a:ext>
              </a:extLst>
            </p:cNvPr>
            <p:cNvSpPr/>
            <p:nvPr/>
          </p:nvSpPr>
          <p:spPr>
            <a:xfrm>
              <a:off x="1665516" y="3265714"/>
              <a:ext cx="729341" cy="7293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E85CEE0-E902-5E4E-A4FD-D159A2830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16" r="9453" b="1990"/>
          <a:stretch/>
        </p:blipFill>
        <p:spPr>
          <a:xfrm>
            <a:off x="3950987" y="198951"/>
            <a:ext cx="2744258" cy="24721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023888-40E2-1446-AA7F-A1CE139431DE}"/>
              </a:ext>
            </a:extLst>
          </p:cNvPr>
          <p:cNvSpPr txBox="1"/>
          <p:nvPr/>
        </p:nvSpPr>
        <p:spPr>
          <a:xfrm>
            <a:off x="454026" y="1963233"/>
            <a:ext cx="3248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Example: Cuprite, Nevada,</a:t>
            </a:r>
          </a:p>
          <a:p>
            <a:r>
              <a:rPr lang="en-US" sz="2000" dirty="0"/>
              <a:t>AVIRIS-NG instrument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F2A718-E80C-5F40-8AA3-BF2684FAB131}"/>
              </a:ext>
            </a:extLst>
          </p:cNvPr>
          <p:cNvCxnSpPr>
            <a:cxnSpLocks/>
          </p:cNvCxnSpPr>
          <p:nvPr/>
        </p:nvCxnSpPr>
        <p:spPr>
          <a:xfrm flipV="1">
            <a:off x="6237514" y="3537857"/>
            <a:ext cx="1181403" cy="12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498609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766</TotalTime>
  <Words>742</Words>
  <Application>Microsoft Macintosh PowerPoint</Application>
  <PresentationFormat>On-screen Show (4:3)</PresentationFormat>
  <Paragraphs>92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Cambria Math</vt:lpstr>
      <vt:lpstr>NASA-JPL White Templates</vt:lpstr>
      <vt:lpstr>PowerPoint Presentation</vt:lpstr>
      <vt:lpstr>PowerPoint Presentation</vt:lpstr>
      <vt:lpstr>The prior distribution is tool to direct measurement information to specific goals</vt:lpstr>
      <vt:lpstr>Example: surface priors</vt:lpstr>
      <vt:lpstr>Example of multi-component surface models </vt:lpstr>
      <vt:lpstr>Interpreting covariance matrix structure</vt:lpstr>
      <vt:lpstr>Overconstrained prior distributions can induce bias</vt:lpstr>
      <vt:lpstr>Overconstrained prior distributions can induce bias</vt:lpstr>
      <vt:lpstr>Overconstrained prior distributions can induce bias</vt:lpstr>
      <vt:lpstr>But underconstrained priors can leave residual artifacts and noise</vt:lpstr>
      <vt:lpstr>Solution: Design priors carefully</vt:lpstr>
      <vt:lpstr>PowerPoint Presentation</vt:lpstr>
      <vt:lpstr>Exercise: Cuprite, NV - ang20140625t192252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106</cp:revision>
  <cp:lastPrinted>2014-07-14T23:49:38Z</cp:lastPrinted>
  <dcterms:created xsi:type="dcterms:W3CDTF">2019-07-06T21:56:51Z</dcterms:created>
  <dcterms:modified xsi:type="dcterms:W3CDTF">2020-02-13T23:08:39Z</dcterms:modified>
</cp:coreProperties>
</file>